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80" r:id="rId2"/>
    <p:sldId id="392" r:id="rId3"/>
    <p:sldId id="395" r:id="rId4"/>
    <p:sldId id="459" r:id="rId5"/>
    <p:sldId id="461" r:id="rId6"/>
    <p:sldId id="433" r:id="rId7"/>
    <p:sldId id="439" r:id="rId8"/>
    <p:sldId id="444" r:id="rId9"/>
    <p:sldId id="450" r:id="rId10"/>
    <p:sldId id="485" r:id="rId11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3370" autoAdjust="0"/>
  </p:normalViewPr>
  <p:slideViewPr>
    <p:cSldViewPr snapToGrid="0">
      <p:cViewPr>
        <p:scale>
          <a:sx n="125" d="100"/>
          <a:sy n="125" d="100"/>
        </p:scale>
        <p:origin x="402" y="-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Feuilles : on peut en ajouter, on peut les renommer grâce à un double clic</a:t>
            </a:r>
          </a:p>
        </p:txBody>
      </p:sp>
    </p:spTree>
    <p:extLst>
      <p:ext uri="{BB962C8B-B14F-4D97-AF65-F5344CB8AC3E}">
        <p14:creationId xmlns:p14="http://schemas.microsoft.com/office/powerpoint/2010/main" val="172021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11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70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4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77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68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28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29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99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22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92B6-2BF4-464A-B3E5-E4E3004081CC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74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9FB0-1E0A-43A0-80BE-5E0A38D2A1BA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4979-DC7A-49F7-B0DB-68245E1EC154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5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5FB7-5075-4DDE-A4AA-5A20DB28096D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67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7942-3831-46E8-8945-550CE932A6A9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1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F4C-D096-4132-A719-ADDD9F57544C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89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3B-B1FF-48FD-A1BC-1E8AB397BAEA}" type="datetime1">
              <a:rPr lang="fr-FR" smtClean="0"/>
              <a:t>16/03/2023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47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4D1-C9E6-4A60-B07C-081EB6B1E064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25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C2EA-D3E5-41B1-B2BD-1E39DB91A23D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56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77A-4166-4EC6-8769-DC021A332C65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9316-7FE5-431A-9995-A1FEE9078075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8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4F4A-1EA8-4DC8-9C82-F9D7C9DE20C3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tableurs - Niveau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0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44" y="-810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📈 Les tableurs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128" name="Espace réservé du numéro de diapositive 127">
            <a:extLst>
              <a:ext uri="{FF2B5EF4-FFF2-40B4-BE49-F238E27FC236}">
                <a16:creationId xmlns:a16="http://schemas.microsoft.com/office/drawing/2014/main" id="{DD02BE54-481D-44D0-85E5-D9D272EE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99538" y="806611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5F0422BD-6B79-4D33-AA92-59EBEDD3FAE2}"/>
              </a:ext>
            </a:extLst>
          </p:cNvPr>
          <p:cNvGrpSpPr/>
          <p:nvPr/>
        </p:nvGrpSpPr>
        <p:grpSpPr>
          <a:xfrm>
            <a:off x="135260" y="948203"/>
            <a:ext cx="9635478" cy="5399925"/>
            <a:chOff x="222099" y="543669"/>
            <a:chExt cx="9234085" cy="500077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585D81A-76C5-4E98-9620-E241AFDF9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816" y="601927"/>
              <a:ext cx="9006368" cy="4878449"/>
            </a:xfrm>
            <a:prstGeom prst="rect">
              <a:avLst/>
            </a:prstGeom>
          </p:spPr>
        </p:pic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4F5A921-1D8A-4BF6-82E7-801C23BD79CF}"/>
                </a:ext>
              </a:extLst>
            </p:cNvPr>
            <p:cNvSpPr/>
            <p:nvPr/>
          </p:nvSpPr>
          <p:spPr>
            <a:xfrm>
              <a:off x="454868" y="836940"/>
              <a:ext cx="6155871" cy="35567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AE484-EBDA-478F-978F-B463593F35C5}"/>
                </a:ext>
              </a:extLst>
            </p:cNvPr>
            <p:cNvSpPr/>
            <p:nvPr/>
          </p:nvSpPr>
          <p:spPr>
            <a:xfrm>
              <a:off x="6831373" y="867265"/>
              <a:ext cx="1065246" cy="2208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>
                  <a:solidFill>
                    <a:schemeClr val="tx1"/>
                  </a:solidFill>
                </a:rPr>
                <a:t>Le ruban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97FE27F1-4218-4CA8-8B05-DA9D372015F9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610739" y="977691"/>
              <a:ext cx="220634" cy="4211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EB9D981-3FD8-4A5A-84EE-9568AD70D38E}"/>
                </a:ext>
              </a:extLst>
            </p:cNvPr>
            <p:cNvSpPr/>
            <p:nvPr/>
          </p:nvSpPr>
          <p:spPr>
            <a:xfrm>
              <a:off x="454868" y="692520"/>
              <a:ext cx="2774691" cy="155024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53A311-32EB-4D29-AAAE-045DB4F77C89}"/>
                </a:ext>
              </a:extLst>
            </p:cNvPr>
            <p:cNvSpPr/>
            <p:nvPr/>
          </p:nvSpPr>
          <p:spPr>
            <a:xfrm>
              <a:off x="3455727" y="543669"/>
              <a:ext cx="1835896" cy="2764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>
                  <a:solidFill>
                    <a:schemeClr val="tx1"/>
                  </a:solidFill>
                </a:rPr>
                <a:t>Les onglets du menu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F3396E2F-70C0-4DD2-90BF-D9BA70CC67C6}"/>
                </a:ext>
              </a:extLst>
            </p:cNvPr>
            <p:cNvCxnSpPr>
              <a:cxnSpLocks/>
              <a:stCxn id="14" idx="1"/>
              <a:endCxn id="13" idx="3"/>
            </p:cNvCxnSpPr>
            <p:nvPr/>
          </p:nvCxnSpPr>
          <p:spPr>
            <a:xfrm flipH="1">
              <a:off x="3229560" y="681898"/>
              <a:ext cx="226168" cy="8813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79A671-A1B7-4FCA-A2F0-89847819B22B}"/>
                </a:ext>
              </a:extLst>
            </p:cNvPr>
            <p:cNvSpPr/>
            <p:nvPr/>
          </p:nvSpPr>
          <p:spPr>
            <a:xfrm>
              <a:off x="5291623" y="1848775"/>
              <a:ext cx="1243257" cy="6927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25" b="1" dirty="0">
                  <a:solidFill>
                    <a:schemeClr val="tx1"/>
                  </a:solidFill>
                </a:rPr>
                <a:t>Le classeur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2A6D58-C840-4B71-9B62-87C2B9CDDEDF}"/>
                </a:ext>
              </a:extLst>
            </p:cNvPr>
            <p:cNvSpPr/>
            <p:nvPr/>
          </p:nvSpPr>
          <p:spPr>
            <a:xfrm>
              <a:off x="640406" y="4238533"/>
              <a:ext cx="1747644" cy="6896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>
                  <a:solidFill>
                    <a:schemeClr val="tx1"/>
                  </a:solidFill>
                </a:rPr>
                <a:t>Les feuilles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On peut en ajouter  (</a:t>
              </a:r>
              <a:r>
                <a:rPr lang="fr-FR" sz="1463" b="1" i="1" dirty="0">
                  <a:solidFill>
                    <a:srgbClr val="FFC000"/>
                  </a:solidFill>
                </a:rPr>
                <a:t>+</a:t>
              </a:r>
              <a:r>
                <a:rPr lang="fr-FR" sz="813" i="1" dirty="0">
                  <a:solidFill>
                    <a:schemeClr val="tx1"/>
                  </a:solidFill>
                </a:rPr>
                <a:t>), les renommer (</a:t>
              </a:r>
              <a:r>
                <a:rPr lang="fr-FR" sz="813" b="1" i="1" dirty="0">
                  <a:solidFill>
                    <a:srgbClr val="FFC000"/>
                  </a:solidFill>
                </a:rPr>
                <a:t>double clic</a:t>
              </a:r>
              <a:r>
                <a:rPr lang="fr-FR" sz="813" i="1" dirty="0">
                  <a:solidFill>
                    <a:schemeClr val="tx1"/>
                  </a:solidFill>
                </a:rPr>
                <a:t>), les supprimer (</a:t>
              </a:r>
              <a:r>
                <a:rPr lang="fr-FR" sz="813" i="1" dirty="0">
                  <a:solidFill>
                    <a:srgbClr val="FFC000"/>
                  </a:solidFill>
                </a:rPr>
                <a:t>clic droit</a:t>
              </a:r>
              <a:r>
                <a:rPr lang="fr-FR" sz="813" i="1" dirty="0">
                  <a:solidFill>
                    <a:schemeClr val="tx1"/>
                  </a:solidFill>
                </a:rPr>
                <a:t>), les déplacer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D737B15A-D985-4EF8-A770-245C6C473381}"/>
                </a:ext>
              </a:extLst>
            </p:cNvPr>
            <p:cNvCxnSpPr>
              <a:cxnSpLocks/>
            </p:cNvCxnSpPr>
            <p:nvPr/>
          </p:nvCxnSpPr>
          <p:spPr>
            <a:xfrm>
              <a:off x="1235723" y="4945767"/>
              <a:ext cx="0" cy="33333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0C9CDAAC-BB16-45AA-BFED-9F55D8B21E12}"/>
                </a:ext>
              </a:extLst>
            </p:cNvPr>
            <p:cNvSpPr/>
            <p:nvPr/>
          </p:nvSpPr>
          <p:spPr>
            <a:xfrm>
              <a:off x="1049799" y="5267335"/>
              <a:ext cx="360289" cy="9772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BB8C3CC-A412-4BA4-A058-AE2B08E699B5}"/>
                </a:ext>
              </a:extLst>
            </p:cNvPr>
            <p:cNvSpPr/>
            <p:nvPr/>
          </p:nvSpPr>
          <p:spPr>
            <a:xfrm>
              <a:off x="549445" y="1413609"/>
              <a:ext cx="500354" cy="1604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8C6E6E-91E3-4D14-B3B5-D43F022A1049}"/>
                </a:ext>
              </a:extLst>
            </p:cNvPr>
            <p:cNvSpPr/>
            <p:nvPr/>
          </p:nvSpPr>
          <p:spPr>
            <a:xfrm>
              <a:off x="640404" y="1674683"/>
              <a:ext cx="1470495" cy="11250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>
                  <a:solidFill>
                    <a:schemeClr val="tx1"/>
                  </a:solidFill>
                </a:rPr>
                <a:t>Les cellules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Intersection entre ligne et colonne. Pour y saisir du texte, on clique dessus. 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Pour valider : touche « entrée » 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On peut également en sélectionner plusieurs en cliquant et glissant 👉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46F58757-538C-4CD3-B9B6-B2C8C5E36796}"/>
                </a:ext>
              </a:extLst>
            </p:cNvPr>
            <p:cNvCxnSpPr>
              <a:cxnSpLocks/>
              <a:stCxn id="25" idx="0"/>
              <a:endCxn id="24" idx="6"/>
            </p:cNvCxnSpPr>
            <p:nvPr/>
          </p:nvCxnSpPr>
          <p:spPr>
            <a:xfrm flipH="1" flipV="1">
              <a:off x="1049799" y="1493858"/>
              <a:ext cx="325853" cy="18082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ACE0C1-6646-48D3-ACF2-A30131D55A3A}"/>
                </a:ext>
              </a:extLst>
            </p:cNvPr>
            <p:cNvSpPr/>
            <p:nvPr/>
          </p:nvSpPr>
          <p:spPr>
            <a:xfrm>
              <a:off x="4169618" y="1312496"/>
              <a:ext cx="591421" cy="1457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b="1" i="1" dirty="0">
                  <a:solidFill>
                    <a:schemeClr val="tx1"/>
                  </a:solidFill>
                </a:rPr>
                <a:t>Colonnes</a:t>
              </a: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3207992D-41BB-4A52-A334-A9AC4F5FA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8983" y="1385352"/>
              <a:ext cx="220634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8EB3CD46-81B0-490F-867C-BF70EAE6EE3F}"/>
                </a:ext>
              </a:extLst>
            </p:cNvPr>
            <p:cNvCxnSpPr>
              <a:cxnSpLocks/>
            </p:cNvCxnSpPr>
            <p:nvPr/>
          </p:nvCxnSpPr>
          <p:spPr>
            <a:xfrm>
              <a:off x="4765800" y="1385352"/>
              <a:ext cx="293136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9F02E78-0F29-458C-9047-DB1F9A78B87E}"/>
                </a:ext>
              </a:extLst>
            </p:cNvPr>
            <p:cNvSpPr/>
            <p:nvPr/>
          </p:nvSpPr>
          <p:spPr>
            <a:xfrm>
              <a:off x="222099" y="2968295"/>
              <a:ext cx="591421" cy="1457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b="1" i="1" dirty="0">
                  <a:solidFill>
                    <a:schemeClr val="tx1"/>
                  </a:solidFill>
                </a:rPr>
                <a:t>Lignes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13DF585B-39D7-4F44-A53A-EBC160270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772" y="3125415"/>
              <a:ext cx="7487" cy="23397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D6DC0F4D-0097-44D1-B142-4BFA40A4BC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197" y="2744445"/>
              <a:ext cx="0" cy="22384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30722B81-690F-4AF5-B743-5AF956B95032}"/>
                </a:ext>
              </a:extLst>
            </p:cNvPr>
            <p:cNvSpPr/>
            <p:nvPr/>
          </p:nvSpPr>
          <p:spPr>
            <a:xfrm>
              <a:off x="390227" y="1192619"/>
              <a:ext cx="500354" cy="1604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2DF7B779-D884-4378-82F4-9897057A0F3D}"/>
                </a:ext>
              </a:extLst>
            </p:cNvPr>
            <p:cNvCxnSpPr>
              <a:cxnSpLocks/>
              <a:stCxn id="24" idx="0"/>
              <a:endCxn id="42" idx="4"/>
            </p:cNvCxnSpPr>
            <p:nvPr/>
          </p:nvCxnSpPr>
          <p:spPr>
            <a:xfrm flipH="1" flipV="1">
              <a:off x="640404" y="1353116"/>
              <a:ext cx="159218" cy="6049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B7DED9AA-523F-40DF-853A-B39D8C951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0899" y="1677352"/>
              <a:ext cx="1842035" cy="1125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0FF904-B99A-4DED-9F3F-0C427838E175}"/>
                </a:ext>
              </a:extLst>
            </p:cNvPr>
            <p:cNvSpPr/>
            <p:nvPr/>
          </p:nvSpPr>
          <p:spPr>
            <a:xfrm>
              <a:off x="2638174" y="2668128"/>
              <a:ext cx="817554" cy="1369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Plage B2 : D10</a:t>
              </a: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FC4C9FA3-5D01-4A9B-BB51-1B6CE3E8F73B}"/>
                </a:ext>
              </a:extLst>
            </p:cNvPr>
            <p:cNvGrpSpPr/>
            <p:nvPr/>
          </p:nvGrpSpPr>
          <p:grpSpPr>
            <a:xfrm>
              <a:off x="988509" y="2779791"/>
              <a:ext cx="817554" cy="772040"/>
              <a:chOff x="1248083" y="3288130"/>
              <a:chExt cx="1006220" cy="95020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992FB2-FFE9-4F09-8B36-699C806DFEA2}"/>
                  </a:ext>
                </a:extLst>
              </p:cNvPr>
              <p:cNvSpPr/>
              <p:nvPr/>
            </p:nvSpPr>
            <p:spPr>
              <a:xfrm>
                <a:off x="1248083" y="3288130"/>
                <a:ext cx="1006220" cy="6121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25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E329F612-8360-4DD0-B392-011101645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8722" y="3361035"/>
                <a:ext cx="664943" cy="366200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105D1B5-041F-4C61-A48B-F8B51888617C}"/>
                  </a:ext>
                </a:extLst>
              </p:cNvPr>
              <p:cNvSpPr/>
              <p:nvPr/>
            </p:nvSpPr>
            <p:spPr>
              <a:xfrm>
                <a:off x="1248083" y="3731715"/>
                <a:ext cx="1006220" cy="506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13" i="1" dirty="0">
                    <a:solidFill>
                      <a:schemeClr val="tx1"/>
                    </a:solidFill>
                  </a:rPr>
                  <a:t>Copie de cellule en glissant sur la plage désirée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02254EC-BEC7-4C86-992E-2A447894C440}"/>
                </a:ext>
              </a:extLst>
            </p:cNvPr>
            <p:cNvSpPr/>
            <p:nvPr/>
          </p:nvSpPr>
          <p:spPr>
            <a:xfrm>
              <a:off x="6782979" y="1088115"/>
              <a:ext cx="1162034" cy="1604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Permet la mise en page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0855BE3C-47CF-4C3C-A004-BD1E134D1947}"/>
                </a:ext>
              </a:extLst>
            </p:cNvPr>
            <p:cNvSpPr/>
            <p:nvPr/>
          </p:nvSpPr>
          <p:spPr>
            <a:xfrm>
              <a:off x="8550057" y="5348982"/>
              <a:ext cx="664598" cy="19545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E52E50A-F294-48B2-B45F-232D0091B436}"/>
                </a:ext>
              </a:extLst>
            </p:cNvPr>
            <p:cNvSpPr/>
            <p:nvPr/>
          </p:nvSpPr>
          <p:spPr>
            <a:xfrm>
              <a:off x="8213177" y="4690586"/>
              <a:ext cx="756755" cy="4382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Pour zoomer sur le document</a:t>
              </a:r>
            </a:p>
          </p:txBody>
        </p:sp>
        <p:cxnSp>
          <p:nvCxnSpPr>
            <p:cNvPr id="96" name="Connecteur droit avec flèche 95">
              <a:extLst>
                <a:ext uri="{FF2B5EF4-FFF2-40B4-BE49-F238E27FC236}">
                  <a16:creationId xmlns:a16="http://schemas.microsoft.com/office/drawing/2014/main" id="{AB23B837-5D3D-4912-A05B-2EE7F0BEA5B5}"/>
                </a:ext>
              </a:extLst>
            </p:cNvPr>
            <p:cNvCxnSpPr>
              <a:cxnSpLocks/>
              <a:stCxn id="95" idx="3"/>
              <a:endCxn id="94" idx="0"/>
            </p:cNvCxnSpPr>
            <p:nvPr/>
          </p:nvCxnSpPr>
          <p:spPr>
            <a:xfrm flipH="1">
              <a:off x="8882356" y="4909689"/>
              <a:ext cx="87575" cy="43929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11A64C3-0BC3-442E-B68D-AD2A6A35AFEC}"/>
                </a:ext>
              </a:extLst>
            </p:cNvPr>
            <p:cNvSpPr/>
            <p:nvPr/>
          </p:nvSpPr>
          <p:spPr>
            <a:xfrm>
              <a:off x="1607410" y="1214385"/>
              <a:ext cx="2371899" cy="105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Affichage de ce qu’il y a dans les cellules</a:t>
              </a: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9D153D51-47AE-41B4-83EB-7320221418CA}"/>
                </a:ext>
              </a:extLst>
            </p:cNvPr>
            <p:cNvSpPr/>
            <p:nvPr/>
          </p:nvSpPr>
          <p:spPr>
            <a:xfrm>
              <a:off x="1576644" y="1179262"/>
              <a:ext cx="2588213" cy="18409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5B2C53E-C996-4C92-A7EC-5102327EBE38}"/>
              </a:ext>
            </a:extLst>
          </p:cNvPr>
          <p:cNvGrpSpPr/>
          <p:nvPr/>
        </p:nvGrpSpPr>
        <p:grpSpPr>
          <a:xfrm>
            <a:off x="1858526" y="3447541"/>
            <a:ext cx="7560707" cy="1825782"/>
            <a:chOff x="1649963" y="2005032"/>
            <a:chExt cx="9305486" cy="2247116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62ECCF78-76CD-4467-AECE-264370B0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2889" y="2880156"/>
              <a:ext cx="1876687" cy="257211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A4CA677-2F62-4071-B9C5-9A9076B4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1596" y="2639636"/>
              <a:ext cx="7363853" cy="514422"/>
            </a:xfrm>
            <a:prstGeom prst="rect">
              <a:avLst/>
            </a:prstGeom>
          </p:spPr>
        </p:pic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CEB147F-FE1C-4107-8C59-51686436656F}"/>
                </a:ext>
              </a:extLst>
            </p:cNvPr>
            <p:cNvSpPr/>
            <p:nvPr/>
          </p:nvSpPr>
          <p:spPr>
            <a:xfrm>
              <a:off x="4840803" y="2913539"/>
              <a:ext cx="2089820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73C05F-EBE1-4085-A52C-9517DFD0B84E}"/>
                </a:ext>
              </a:extLst>
            </p:cNvPr>
            <p:cNvSpPr/>
            <p:nvPr/>
          </p:nvSpPr>
          <p:spPr>
            <a:xfrm>
              <a:off x="4401234" y="3553434"/>
              <a:ext cx="1129453" cy="4638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Alignement du texte dans les cellules</a:t>
              </a: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A708691A-8ED7-4B31-8425-4A4CB29C6A56}"/>
                </a:ext>
              </a:extLst>
            </p:cNvPr>
            <p:cNvCxnSpPr>
              <a:cxnSpLocks/>
              <a:stCxn id="48" idx="0"/>
              <a:endCxn id="47" idx="3"/>
            </p:cNvCxnSpPr>
            <p:nvPr/>
          </p:nvCxnSpPr>
          <p:spPr>
            <a:xfrm flipV="1">
              <a:off x="4965961" y="3118836"/>
              <a:ext cx="180889" cy="43459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C2DF73D7-9821-418C-B677-2E0E3CAD27BC}"/>
                </a:ext>
              </a:extLst>
            </p:cNvPr>
            <p:cNvSpPr/>
            <p:nvPr/>
          </p:nvSpPr>
          <p:spPr>
            <a:xfrm>
              <a:off x="9094230" y="2896847"/>
              <a:ext cx="709133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E0F5D0-F747-4485-9CB8-D8761838A9C1}"/>
                </a:ext>
              </a:extLst>
            </p:cNvPr>
            <p:cNvSpPr/>
            <p:nvPr/>
          </p:nvSpPr>
          <p:spPr>
            <a:xfrm>
              <a:off x="8448682" y="3307389"/>
              <a:ext cx="1430196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Choix des bordures du tableau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ADBD6A7E-67DB-4353-AD13-E5E6BB5985E8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V="1">
              <a:off x="9163780" y="3147961"/>
              <a:ext cx="60960" cy="15942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C2617369-F271-4BE2-9946-159BFF0D2F23}"/>
                </a:ext>
              </a:extLst>
            </p:cNvPr>
            <p:cNvSpPr/>
            <p:nvPr/>
          </p:nvSpPr>
          <p:spPr>
            <a:xfrm>
              <a:off x="6909624" y="2606552"/>
              <a:ext cx="709133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D7B9F9B-8299-447D-8376-87A0B37B6C96}"/>
                </a:ext>
              </a:extLst>
            </p:cNvPr>
            <p:cNvSpPr/>
            <p:nvPr/>
          </p:nvSpPr>
          <p:spPr>
            <a:xfrm>
              <a:off x="6585580" y="2005032"/>
              <a:ext cx="1430196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Options pour trier les lignes et les colonnes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7F3646BE-2DCB-422E-BDCA-6299DBC10D90}"/>
                </a:ext>
              </a:extLst>
            </p:cNvPr>
            <p:cNvCxnSpPr>
              <a:cxnSpLocks/>
              <a:stCxn id="60" idx="2"/>
              <a:endCxn id="55" idx="0"/>
            </p:cNvCxnSpPr>
            <p:nvPr/>
          </p:nvCxnSpPr>
          <p:spPr>
            <a:xfrm flipH="1">
              <a:off x="7264191" y="2329328"/>
              <a:ext cx="36487" cy="2772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DC5F0AF-EA12-44EA-B136-E0ED004BB27C}"/>
                </a:ext>
              </a:extLst>
            </p:cNvPr>
            <p:cNvSpPr/>
            <p:nvPr/>
          </p:nvSpPr>
          <p:spPr>
            <a:xfrm>
              <a:off x="1649963" y="2907441"/>
              <a:ext cx="324850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C5EF1FB-983A-4A1D-80C0-564088BBF8D3}"/>
                </a:ext>
              </a:extLst>
            </p:cNvPr>
            <p:cNvSpPr/>
            <p:nvPr/>
          </p:nvSpPr>
          <p:spPr>
            <a:xfrm>
              <a:off x="2796720" y="3307389"/>
              <a:ext cx="1007592" cy="6807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Mise en page :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Type et taille de police, couleur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Gras, italique…</a:t>
              </a:r>
            </a:p>
          </p:txBody>
        </p: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15A00B08-BAC8-4159-B412-E7E11D5088A9}"/>
                </a:ext>
              </a:extLst>
            </p:cNvPr>
            <p:cNvCxnSpPr>
              <a:cxnSpLocks/>
              <a:stCxn id="64" idx="0"/>
              <a:endCxn id="63" idx="4"/>
            </p:cNvCxnSpPr>
            <p:nvPr/>
          </p:nvCxnSpPr>
          <p:spPr>
            <a:xfrm flipH="1" flipV="1">
              <a:off x="3274214" y="3147961"/>
              <a:ext cx="26302" cy="15942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BF49708-681D-4669-81D6-62223ED80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592" t="15533" r="15879" b="17810"/>
            <a:stretch/>
          </p:blipFill>
          <p:spPr>
            <a:xfrm>
              <a:off x="6263030" y="3483452"/>
              <a:ext cx="304800" cy="30480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3F47043F-E078-403B-97B0-BC3AD3ACAA4A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>
              <a:off x="6050551" y="3118836"/>
              <a:ext cx="364879" cy="36461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96F74DD-BE35-4446-8ECE-3E531BBA4CC3}"/>
                </a:ext>
              </a:extLst>
            </p:cNvPr>
            <p:cNvSpPr/>
            <p:nvPr/>
          </p:nvSpPr>
          <p:spPr>
            <a:xfrm>
              <a:off x="5806280" y="3788253"/>
              <a:ext cx="1296140" cy="4638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Permet de fusionner des cellules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7BC4733E-A7BE-4B17-859E-A1CD89A29F41}"/>
                </a:ext>
              </a:extLst>
            </p:cNvPr>
            <p:cNvSpPr/>
            <p:nvPr/>
          </p:nvSpPr>
          <p:spPr>
            <a:xfrm>
              <a:off x="6964564" y="2896847"/>
              <a:ext cx="105121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ECB4CC-D509-4FEB-8C39-ECDE1DA1F671}"/>
                </a:ext>
              </a:extLst>
            </p:cNvPr>
            <p:cNvSpPr/>
            <p:nvPr/>
          </p:nvSpPr>
          <p:spPr>
            <a:xfrm>
              <a:off x="6968912" y="3280020"/>
              <a:ext cx="1063279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Option format des nombres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AED79988-D761-4C0A-94C3-D800CBFDE329}"/>
                </a:ext>
              </a:extLst>
            </p:cNvPr>
            <p:cNvCxnSpPr>
              <a:cxnSpLocks/>
              <a:stCxn id="69" idx="4"/>
            </p:cNvCxnSpPr>
            <p:nvPr/>
          </p:nvCxnSpPr>
          <p:spPr>
            <a:xfrm>
              <a:off x="7490170" y="3137367"/>
              <a:ext cx="209249" cy="17002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1818A0D-7EE9-42C1-84FC-465840D2FCCE}"/>
                </a:ext>
              </a:extLst>
            </p:cNvPr>
            <p:cNvSpPr/>
            <p:nvPr/>
          </p:nvSpPr>
          <p:spPr>
            <a:xfrm>
              <a:off x="3572932" y="2606552"/>
              <a:ext cx="82830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4088753-4ACD-4D99-BC79-A32E9EC19D70}"/>
                </a:ext>
              </a:extLst>
            </p:cNvPr>
            <p:cNvSpPr/>
            <p:nvPr/>
          </p:nvSpPr>
          <p:spPr>
            <a:xfrm>
              <a:off x="3248888" y="2005032"/>
              <a:ext cx="1304452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Options pour couper, copier, coller</a:t>
              </a:r>
            </a:p>
          </p:txBody>
        </p: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EF8104B9-C6B0-49E5-83FB-8C1E2A8ACBD9}"/>
                </a:ext>
              </a:extLst>
            </p:cNvPr>
            <p:cNvCxnSpPr>
              <a:cxnSpLocks/>
              <a:stCxn id="73" idx="2"/>
              <a:endCxn id="72" idx="0"/>
            </p:cNvCxnSpPr>
            <p:nvPr/>
          </p:nvCxnSpPr>
          <p:spPr>
            <a:xfrm>
              <a:off x="3901114" y="2329328"/>
              <a:ext cx="85969" cy="2772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Image 74">
            <a:extLst>
              <a:ext uri="{FF2B5EF4-FFF2-40B4-BE49-F238E27FC236}">
                <a16:creationId xmlns:a16="http://schemas.microsoft.com/office/drawing/2014/main" id="{FB82D111-4794-43D2-AAA7-2C51A936D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917" y="113744"/>
            <a:ext cx="1255722" cy="69286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F5E2FDEA-7401-45C9-88D1-94B369B8D9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804" y="113745"/>
            <a:ext cx="1046201" cy="692867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D3A7E4E2-621A-4166-9080-86645CB1F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173" y="133303"/>
            <a:ext cx="1310600" cy="665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354E49-0072-9117-259D-9BC16B9D3D20}"/>
              </a:ext>
            </a:extLst>
          </p:cNvPr>
          <p:cNvSpPr/>
          <p:nvPr/>
        </p:nvSpPr>
        <p:spPr>
          <a:xfrm>
            <a:off x="7035995" y="2045725"/>
            <a:ext cx="1162034" cy="35109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13" dirty="0">
                <a:solidFill>
                  <a:schemeClr val="tx1"/>
                </a:solidFill>
              </a:rPr>
              <a:t>💡</a:t>
            </a:r>
            <a:r>
              <a:rPr lang="fr-FR" sz="813" i="1" dirty="0">
                <a:solidFill>
                  <a:schemeClr val="tx1"/>
                </a:solidFill>
              </a:rPr>
              <a:t> Double cliquer entre deux colonnes pour les mettre à la bonne taille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6A6EE58-43DD-0743-6AA2-6FAAF5A0F1D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7617012" y="1865844"/>
            <a:ext cx="126813" cy="17988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E745832-8D5E-771B-E726-AA83AD60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</p:spTree>
    <p:extLst>
      <p:ext uri="{BB962C8B-B14F-4D97-AF65-F5344CB8AC3E}">
        <p14:creationId xmlns:p14="http://schemas.microsoft.com/office/powerpoint/2010/main" val="215648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1615929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81038" y="728377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🤓 Pour pratiquer à la maison </a:t>
            </a:r>
            <a:endParaRPr lang="fr-FR" sz="325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217" y="2430057"/>
            <a:ext cx="6559566" cy="24646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BD59"/>
                </a:solidFill>
              </a:rPr>
              <a:t>https://www.clic-formation.net/tableur.html</a:t>
            </a:r>
          </a:p>
          <a:p>
            <a:pPr marL="0" indent="0" algn="ctr">
              <a:buNone/>
            </a:pPr>
            <a:r>
              <a:rPr lang="fr-FR" dirty="0"/>
              <a:t>👉 Des cours et des exercices pour maîtriser Excel comme personne 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rgbClr val="FFBD59"/>
                </a:solidFill>
              </a:rPr>
              <a:t>www.pix.fr</a:t>
            </a:r>
          </a:p>
          <a:p>
            <a:pPr marL="0" indent="0" algn="ctr">
              <a:buNone/>
            </a:pPr>
            <a:r>
              <a:rPr lang="fr-FR" dirty="0"/>
              <a:t>Code : HLXUWB173</a:t>
            </a:r>
          </a:p>
          <a:p>
            <a:pPr marL="0" indent="0" algn="ctr">
              <a:buNone/>
            </a:pPr>
            <a:r>
              <a:rPr lang="fr-FR" dirty="0"/>
              <a:t>👉 Pour être testé dans toutes les catégories Excel possibles avec mises en situation !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2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78AABB-92FA-4ADE-B68C-5447FDE1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25807" y="708158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3F6A3CF2-6A01-4A59-9CA5-50D216D3D6FD}"/>
              </a:ext>
            </a:extLst>
          </p:cNvPr>
          <p:cNvSpPr txBox="1">
            <a:spLocks/>
          </p:cNvSpPr>
          <p:nvPr/>
        </p:nvSpPr>
        <p:spPr>
          <a:xfrm>
            <a:off x="1183342" y="-185449"/>
            <a:ext cx="8041622" cy="107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➗ Les formules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95D579-22B7-4781-ADC3-67C27EFADC0B}"/>
              </a:ext>
            </a:extLst>
          </p:cNvPr>
          <p:cNvSpPr txBox="1"/>
          <p:nvPr/>
        </p:nvSpPr>
        <p:spPr>
          <a:xfrm>
            <a:off x="611882" y="701620"/>
            <a:ext cx="8371774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🎉 Elles permettent de faires les calculs demandés automatiquement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Si on modifie les données qui font partie d’un calcul, le résultat est modifié automatiquement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💡Elles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permettent également de réaliser des opérations non mathématiques : modifier du texte, chercher ou tester des éléments </a:t>
            </a:r>
            <a:endParaRPr lang="fr-FR" sz="14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1D353D7-709F-47C0-BD18-557520292CAD}"/>
              </a:ext>
            </a:extLst>
          </p:cNvPr>
          <p:cNvGrpSpPr/>
          <p:nvPr/>
        </p:nvGrpSpPr>
        <p:grpSpPr>
          <a:xfrm>
            <a:off x="525807" y="2222211"/>
            <a:ext cx="8994353" cy="3826913"/>
            <a:chOff x="773905" y="1270078"/>
            <a:chExt cx="8574883" cy="382691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355EDC9-9157-4D8D-A3B2-D86FB87B1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06" t="40542" r="23461" b="20609"/>
            <a:stretch/>
          </p:blipFill>
          <p:spPr>
            <a:xfrm>
              <a:off x="3222608" y="2335050"/>
              <a:ext cx="3646520" cy="914121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2881BEE-29C0-4AEB-ACE1-4F65CFA40F1F}"/>
                </a:ext>
              </a:extLst>
            </p:cNvPr>
            <p:cNvSpPr txBox="1"/>
            <p:nvPr/>
          </p:nvSpPr>
          <p:spPr>
            <a:xfrm>
              <a:off x="1760724" y="1270078"/>
              <a:ext cx="6427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💡 Construire des « formules »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BA425F8-A81E-44F0-89CE-7D15B07AD053}"/>
                </a:ext>
              </a:extLst>
            </p:cNvPr>
            <p:cNvSpPr txBox="1"/>
            <p:nvPr/>
          </p:nvSpPr>
          <p:spPr>
            <a:xfrm>
              <a:off x="804863" y="1657417"/>
              <a:ext cx="8543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/>
                <a:t>Pour obtenir le stock final manuellement dans le tableau ci-dessous, le calcul est :</a:t>
              </a:r>
            </a:p>
            <a:p>
              <a:pPr algn="ctr"/>
              <a:r>
                <a:rPr lang="fr-FR" sz="1200" b="1" dirty="0"/>
                <a:t>15 + 8 – 4 = 19</a:t>
              </a:r>
            </a:p>
            <a:p>
              <a:pPr algn="just"/>
              <a:r>
                <a:rPr lang="fr-FR" sz="1200" dirty="0"/>
                <a:t>Le nombre 19 sera saisi dans la cellule D2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1721FA9-314F-4960-B7CF-096F55278F7E}"/>
                </a:ext>
              </a:extLst>
            </p:cNvPr>
            <p:cNvSpPr txBox="1"/>
            <p:nvPr/>
          </p:nvSpPr>
          <p:spPr>
            <a:xfrm>
              <a:off x="773905" y="3249172"/>
              <a:ext cx="8482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Néanmoins, ce résultat ne se modifiera pas si l’un des nombres (15, 8 ou 4) est modifié. </a:t>
              </a:r>
              <a:endParaRPr lang="fr-FR" sz="16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F78206A-BF13-41B8-B5AB-1C896956B5F0}"/>
                </a:ext>
              </a:extLst>
            </p:cNvPr>
            <p:cNvSpPr txBox="1"/>
            <p:nvPr/>
          </p:nvSpPr>
          <p:spPr>
            <a:xfrm>
              <a:off x="773905" y="3664723"/>
              <a:ext cx="8543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💡 Pour automatiser ce calcul, vous allez construire une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formule</a:t>
              </a:r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dans la cellule D2. Cette formule fera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référence </a:t>
              </a:r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aux cellules contenant les nombres à utiliser et sera précédée du signe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= </a:t>
              </a:r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pour qu’Excel comprenne qu’il s’agit d’une formule de calcul. </a:t>
              </a:r>
            </a:p>
            <a:p>
              <a:pPr algn="ctr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La formule sera donc la suivante 👇 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=A2+B2-C2</a:t>
              </a:r>
              <a:endParaRPr lang="fr-FR" sz="1600" b="1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C30C5FA-A4AD-47C5-BD1F-1A19E41786A1}"/>
                </a:ext>
              </a:extLst>
            </p:cNvPr>
            <p:cNvSpPr txBox="1"/>
            <p:nvPr/>
          </p:nvSpPr>
          <p:spPr>
            <a:xfrm>
              <a:off x="804861" y="4432653"/>
              <a:ext cx="8482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❗ Aucun espace entre les termes dans une formule</a:t>
              </a:r>
              <a:endParaRPr lang="fr-FR" sz="16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670CF15-CBC3-46B7-BAD8-43FEE70C4942}"/>
                </a:ext>
              </a:extLst>
            </p:cNvPr>
            <p:cNvSpPr txBox="1"/>
            <p:nvPr/>
          </p:nvSpPr>
          <p:spPr>
            <a:xfrm>
              <a:off x="835817" y="4635326"/>
              <a:ext cx="848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❗ Les priorités mathématiques s’appliquent : multiplications et divisions en premier s’il n’y a pas de parenthèses</a:t>
              </a:r>
            </a:p>
            <a:p>
              <a:pPr algn="ctr"/>
              <a:r>
                <a:rPr lang="fr-FR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Exemple : </a:t>
              </a:r>
              <a:r>
                <a:rPr lang="fr-FR" sz="11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 * 3 + 4 = 10 </a:t>
              </a:r>
              <a:r>
                <a:rPr lang="fr-FR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mais </a:t>
              </a:r>
              <a:r>
                <a:rPr lang="fr-FR" sz="105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 * (3 + 4 ) = 14</a:t>
              </a:r>
              <a:endParaRPr lang="fr-FR" sz="1050" b="1" i="1" dirty="0"/>
            </a:p>
          </p:txBody>
        </p:sp>
      </p:grp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26DBE85-BA53-9F18-9AB6-8600DAC5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</p:spTree>
    <p:extLst>
      <p:ext uri="{BB962C8B-B14F-4D97-AF65-F5344CB8AC3E}">
        <p14:creationId xmlns:p14="http://schemas.microsoft.com/office/powerpoint/2010/main" val="146142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5" y="64576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728956" y="-236508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➗ Les formules</a:t>
            </a:r>
            <a:endParaRPr lang="fr-FR" sz="3250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11672AC4-A4DB-403B-9D69-61A48DAD5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877834"/>
              </p:ext>
            </p:extLst>
          </p:nvPr>
        </p:nvGraphicFramePr>
        <p:xfrm>
          <a:off x="737140" y="932435"/>
          <a:ext cx="1566062" cy="203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15">
                  <a:extLst>
                    <a:ext uri="{9D8B030D-6E8A-4147-A177-3AD203B41FA5}">
                      <a16:colId xmlns:a16="http://schemas.microsoft.com/office/drawing/2014/main" val="939704084"/>
                    </a:ext>
                  </a:extLst>
                </a:gridCol>
                <a:gridCol w="1223647">
                  <a:extLst>
                    <a:ext uri="{9D8B030D-6E8A-4147-A177-3AD203B41FA5}">
                      <a16:colId xmlns:a16="http://schemas.microsoft.com/office/drawing/2014/main" val="201867947"/>
                    </a:ext>
                  </a:extLst>
                </a:gridCol>
              </a:tblGrid>
              <a:tr h="4140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Les opérateurs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63703"/>
                  </a:ext>
                </a:extLst>
              </a:tr>
              <a:tr h="414098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Addition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01514"/>
                  </a:ext>
                </a:extLst>
              </a:tr>
              <a:tr h="414098">
                <a:tc>
                  <a:txBody>
                    <a:bodyPr/>
                    <a:lstStyle/>
                    <a:p>
                      <a:r>
                        <a:rPr lang="fr-FR" sz="1200" dirty="0"/>
                        <a:t>-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Soustraction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55862"/>
                  </a:ext>
                </a:extLst>
              </a:tr>
              <a:tr h="414098">
                <a:tc>
                  <a:txBody>
                    <a:bodyPr/>
                    <a:lstStyle/>
                    <a:p>
                      <a:r>
                        <a:rPr lang="fr-FR" sz="1200" dirty="0"/>
                        <a:t>*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Multiplication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04866"/>
                  </a:ext>
                </a:extLst>
              </a:tr>
              <a:tr h="376571">
                <a:tc>
                  <a:txBody>
                    <a:bodyPr/>
                    <a:lstStyle/>
                    <a:p>
                      <a:r>
                        <a:rPr lang="fr-FR" sz="1200" dirty="0"/>
                        <a:t>/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Division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0275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E76BBCD8-457A-4F57-A600-3AE937E5C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37380"/>
              </p:ext>
            </p:extLst>
          </p:nvPr>
        </p:nvGraphicFramePr>
        <p:xfrm>
          <a:off x="2877057" y="944929"/>
          <a:ext cx="3945698" cy="173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361">
                  <a:extLst>
                    <a:ext uri="{9D8B030D-6E8A-4147-A177-3AD203B41FA5}">
                      <a16:colId xmlns:a16="http://schemas.microsoft.com/office/drawing/2014/main" val="3578337704"/>
                    </a:ext>
                  </a:extLst>
                </a:gridCol>
                <a:gridCol w="1272337">
                  <a:extLst>
                    <a:ext uri="{9D8B030D-6E8A-4147-A177-3AD203B41FA5}">
                      <a16:colId xmlns:a16="http://schemas.microsoft.com/office/drawing/2014/main" val="2137372040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Calculs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Tableur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5857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fr-FR" sz="1100" dirty="0"/>
                        <a:t>Somme de B2 et B4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=B2+B4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3271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fr-FR" sz="1100" dirty="0"/>
                        <a:t>Somme de B2 à B4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=SOMME(B2:B4)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9984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r>
                        <a:rPr lang="fr-FR" sz="1100" dirty="0"/>
                        <a:t>Moyenne des valeurs de B2 à B4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=MOYENNE(B2:B4)</a:t>
                      </a:r>
                    </a:p>
                    <a:p>
                      <a:endParaRPr lang="fr-FR" sz="1100" dirty="0"/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0175"/>
                  </a:ext>
                </a:extLst>
              </a:tr>
              <a:tr h="375588">
                <a:tc>
                  <a:txBody>
                    <a:bodyPr/>
                    <a:lstStyle/>
                    <a:p>
                      <a:r>
                        <a:rPr lang="fr-FR" sz="1100" dirty="0"/>
                        <a:t>Maximum des valeurs de B2 à B4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=MAX(B2:B4)</a:t>
                      </a:r>
                    </a:p>
                    <a:p>
                      <a:endParaRPr lang="fr-FR" sz="1100" dirty="0"/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02842"/>
                  </a:ext>
                </a:extLst>
              </a:tr>
            </a:tbl>
          </a:graphicData>
        </a:graphic>
      </p:graphicFrame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6911788" y="1384601"/>
            <a:ext cx="2680447" cy="9925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50" dirty="0"/>
              <a:t>🎉 Vous pouvez chercher sur internet les formules qui existent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D548C30-A03B-72E1-DBD3-F5FAC18C8985}"/>
              </a:ext>
            </a:extLst>
          </p:cNvPr>
          <p:cNvGrpSpPr/>
          <p:nvPr/>
        </p:nvGrpSpPr>
        <p:grpSpPr>
          <a:xfrm>
            <a:off x="728956" y="3013441"/>
            <a:ext cx="8247042" cy="2890149"/>
            <a:chOff x="394926" y="108416"/>
            <a:chExt cx="8934293" cy="3531673"/>
          </a:xfrm>
        </p:grpSpPr>
        <p:sp>
          <p:nvSpPr>
            <p:cNvPr id="5" name="Titre 1">
              <a:extLst>
                <a:ext uri="{FF2B5EF4-FFF2-40B4-BE49-F238E27FC236}">
                  <a16:creationId xmlns:a16="http://schemas.microsoft.com/office/drawing/2014/main" id="{06A7B4D5-35E8-2DE3-39AE-1E75539D4B23}"/>
                </a:ext>
              </a:extLst>
            </p:cNvPr>
            <p:cNvSpPr txBox="1">
              <a:spLocks/>
            </p:cNvSpPr>
            <p:nvPr/>
          </p:nvSpPr>
          <p:spPr>
            <a:xfrm>
              <a:off x="785294" y="108416"/>
              <a:ext cx="8543925" cy="1077020"/>
            </a:xfrm>
            <a:prstGeom prst="rect">
              <a:avLst/>
            </a:prstGeom>
          </p:spPr>
          <p:txBody>
            <a:bodyPr vert="horz" lIns="74295" tIns="37148" rIns="74295" bIns="3714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3250" b="1" dirty="0"/>
                <a:t>♻ Transposer des données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004E5A1-B4F2-4840-256F-F3844C690C42}"/>
                </a:ext>
              </a:extLst>
            </p:cNvPr>
            <p:cNvSpPr txBox="1"/>
            <p:nvPr/>
          </p:nvSpPr>
          <p:spPr>
            <a:xfrm>
              <a:off x="394926" y="1684403"/>
              <a:ext cx="4911134" cy="19556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C000"/>
                  </a:solidFill>
                </a:rPr>
                <a:t>Comment faire ?</a:t>
              </a:r>
            </a:p>
            <a:p>
              <a:pPr algn="ctr"/>
              <a:endParaRPr lang="fr-FR" sz="1400" b="1" dirty="0">
                <a:solidFill>
                  <a:srgbClr val="FFC000"/>
                </a:solidFill>
              </a:endParaRPr>
            </a:p>
            <a:p>
              <a:pPr algn="ctr"/>
              <a:r>
                <a:rPr lang="fr-FR" sz="1400" dirty="0"/>
                <a:t>👉 Sélectionner le tableau</a:t>
              </a:r>
            </a:p>
            <a:p>
              <a:pPr algn="ctr"/>
              <a:r>
                <a:rPr lang="fr-FR" sz="1400" dirty="0"/>
                <a:t>👉 Le copier [  CTRL   +   C   ]</a:t>
              </a:r>
            </a:p>
            <a:p>
              <a:pPr algn="ctr"/>
              <a:r>
                <a:rPr lang="fr-FR" sz="1400" dirty="0"/>
                <a:t>👉Le coller [collage spécial]</a:t>
              </a:r>
            </a:p>
            <a:p>
              <a:pPr algn="ctr"/>
              <a:r>
                <a:rPr lang="fr-FR" sz="1400" dirty="0"/>
                <a:t>👉 « Transposer »</a:t>
              </a:r>
            </a:p>
            <a:p>
              <a:pPr algn="ctr"/>
              <a:r>
                <a:rPr lang="fr-FR" sz="1400" dirty="0"/>
                <a:t> 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60F17A0-CD78-F14F-800C-B1FA17952042}"/>
                </a:ext>
              </a:extLst>
            </p:cNvPr>
            <p:cNvGrpSpPr/>
            <p:nvPr/>
          </p:nvGrpSpPr>
          <p:grpSpPr>
            <a:xfrm>
              <a:off x="3982496" y="1714885"/>
              <a:ext cx="1323564" cy="1803452"/>
              <a:chOff x="4275967" y="1349509"/>
              <a:chExt cx="1629002" cy="2219634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CD8C2E75-766F-69D4-CE3B-25321EA34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5967" y="1349509"/>
                <a:ext cx="1629002" cy="2219634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380A0EA5-D8D3-CAD3-E592-9197827D4303}"/>
                  </a:ext>
                </a:extLst>
              </p:cNvPr>
              <p:cNvSpPr/>
              <p:nvPr/>
            </p:nvSpPr>
            <p:spPr>
              <a:xfrm>
                <a:off x="4933011" y="1867698"/>
                <a:ext cx="317241" cy="345233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729D878-A77D-2389-7F94-D32B6927398C}"/>
                </a:ext>
              </a:extLst>
            </p:cNvPr>
            <p:cNvSpPr txBox="1"/>
            <p:nvPr/>
          </p:nvSpPr>
          <p:spPr>
            <a:xfrm>
              <a:off x="585239" y="1844905"/>
              <a:ext cx="400110" cy="1634682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C000"/>
                  </a:solidFill>
                </a:rPr>
                <a:t>Manuellement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3209075-E658-DA44-45DD-BA4A4386327E}"/>
                </a:ext>
              </a:extLst>
            </p:cNvPr>
            <p:cNvSpPr txBox="1"/>
            <p:nvPr/>
          </p:nvSpPr>
          <p:spPr>
            <a:xfrm>
              <a:off x="5464098" y="1684403"/>
              <a:ext cx="3711489" cy="19556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C000"/>
                  </a:solidFill>
                </a:rPr>
                <a:t>Comment faire ?</a:t>
              </a:r>
            </a:p>
            <a:p>
              <a:pPr algn="ctr"/>
              <a:endParaRPr lang="fr-FR" sz="1400" b="1" dirty="0">
                <a:solidFill>
                  <a:srgbClr val="FFC000"/>
                </a:solidFill>
              </a:endParaRPr>
            </a:p>
            <a:p>
              <a:pPr algn="ctr"/>
              <a:r>
                <a:rPr lang="fr-FR" sz="1400" dirty="0"/>
                <a:t>👉 Sélectionner le tableau final</a:t>
              </a:r>
            </a:p>
            <a:p>
              <a:pPr algn="ctr"/>
              <a:r>
                <a:rPr lang="fr-FR" sz="1400" dirty="0"/>
                <a:t>👉 Écrire la formule :</a:t>
              </a:r>
            </a:p>
            <a:p>
              <a:pPr algn="ctr"/>
              <a:r>
                <a:rPr lang="fr-FR" sz="1400" b="1" dirty="0">
                  <a:solidFill>
                    <a:srgbClr val="FFC000"/>
                  </a:solidFill>
                </a:rPr>
                <a:t>=Transpose(plage)</a:t>
              </a:r>
            </a:p>
            <a:p>
              <a:pPr algn="ctr"/>
              <a:r>
                <a:rPr lang="fr-FR" sz="1400" dirty="0"/>
                <a:t>👉 CTRL  +  Maj  +  Entrée</a:t>
              </a:r>
            </a:p>
            <a:p>
              <a:pPr algn="ctr"/>
              <a:endParaRPr lang="fr-FR" sz="14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F63D21E-BFFD-35C5-41A1-0CED2B09AF3C}"/>
                </a:ext>
              </a:extLst>
            </p:cNvPr>
            <p:cNvSpPr txBox="1"/>
            <p:nvPr/>
          </p:nvSpPr>
          <p:spPr>
            <a:xfrm>
              <a:off x="5623365" y="1844905"/>
              <a:ext cx="400110" cy="1634682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C000"/>
                  </a:solidFill>
                </a:rPr>
                <a:t>Automatiquement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C8209B58-EF07-B3AF-63A1-1A7F24A65316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3903227" y="2276165"/>
              <a:ext cx="613117" cy="86120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C027C346-18CF-17AA-197C-C165E46EFFEF}"/>
                </a:ext>
              </a:extLst>
            </p:cNvPr>
            <p:cNvSpPr/>
            <p:nvPr/>
          </p:nvSpPr>
          <p:spPr>
            <a:xfrm>
              <a:off x="6566336" y="3076780"/>
              <a:ext cx="490310" cy="23427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EDEBA593-A6BA-E9F4-6502-436DEDEBD896}"/>
                </a:ext>
              </a:extLst>
            </p:cNvPr>
            <p:cNvSpPr/>
            <p:nvPr/>
          </p:nvSpPr>
          <p:spPr>
            <a:xfrm>
              <a:off x="7226131" y="3083122"/>
              <a:ext cx="400111" cy="23427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5A1ECFA7-4665-F1B0-E055-90E284F0C9E9}"/>
                </a:ext>
              </a:extLst>
            </p:cNvPr>
            <p:cNvSpPr/>
            <p:nvPr/>
          </p:nvSpPr>
          <p:spPr>
            <a:xfrm>
              <a:off x="7772745" y="3076780"/>
              <a:ext cx="681039" cy="23427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1320AFF-99F6-0FE1-08A6-624882B18A4D}"/>
              </a:ext>
            </a:extLst>
          </p:cNvPr>
          <p:cNvCxnSpPr/>
          <p:nvPr/>
        </p:nvCxnSpPr>
        <p:spPr>
          <a:xfrm>
            <a:off x="681035" y="3894822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6C0F7B-209C-F8CD-350A-08261EC5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6426C0E-D6BD-383A-5D4A-75BE0ED5A5F6}"/>
              </a:ext>
            </a:extLst>
          </p:cNvPr>
          <p:cNvCxnSpPr>
            <a:cxnSpLocks/>
          </p:cNvCxnSpPr>
          <p:nvPr/>
        </p:nvCxnSpPr>
        <p:spPr>
          <a:xfrm>
            <a:off x="-206188" y="3087999"/>
            <a:ext cx="10112188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3690477-229D-DC4D-E27A-132C6461CDE7}"/>
              </a:ext>
            </a:extLst>
          </p:cNvPr>
          <p:cNvSpPr/>
          <p:nvPr/>
        </p:nvSpPr>
        <p:spPr>
          <a:xfrm>
            <a:off x="3055066" y="5007511"/>
            <a:ext cx="452594" cy="1917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7C0BA71-9A05-5F46-468E-4F47901786C5}"/>
              </a:ext>
            </a:extLst>
          </p:cNvPr>
          <p:cNvSpPr/>
          <p:nvPr/>
        </p:nvSpPr>
        <p:spPr>
          <a:xfrm>
            <a:off x="3708263" y="5007511"/>
            <a:ext cx="193774" cy="1917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5196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969147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789700" y="21805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📅 Créer un tableau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44468" y="1098825"/>
            <a:ext cx="4861789" cy="6417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5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1950" b="1" dirty="0">
              <a:solidFill>
                <a:srgbClr val="FFC000"/>
              </a:solidFill>
            </a:endParaRPr>
          </a:p>
          <a:p>
            <a:pPr algn="ctr"/>
            <a:r>
              <a:rPr lang="fr-FR" sz="1950" b="1" dirty="0">
                <a:solidFill>
                  <a:srgbClr val="FFC000"/>
                </a:solidFill>
              </a:rPr>
              <a:t>👉</a:t>
            </a:r>
            <a:r>
              <a:rPr lang="fr-FR" sz="1950" dirty="0"/>
              <a:t> Sélectionner plage de données</a:t>
            </a:r>
          </a:p>
          <a:p>
            <a:pPr algn="ctr"/>
            <a:endParaRPr lang="fr-FR" sz="1950" dirty="0"/>
          </a:p>
          <a:p>
            <a:pPr algn="ctr"/>
            <a:r>
              <a:rPr lang="fr-FR" sz="1950" dirty="0"/>
              <a:t>👉 Cliquer sur insertion</a:t>
            </a:r>
          </a:p>
          <a:p>
            <a:pPr algn="ctr"/>
            <a:endParaRPr lang="fr-FR" sz="1950" dirty="0"/>
          </a:p>
          <a:p>
            <a:pPr algn="ctr"/>
            <a:r>
              <a:rPr lang="fr-FR" sz="1950" dirty="0"/>
              <a:t>👉 Cliquer sur « Tableau»</a:t>
            </a:r>
          </a:p>
          <a:p>
            <a:pPr algn="ctr"/>
            <a:endParaRPr lang="fr-FR" sz="1950" dirty="0"/>
          </a:p>
          <a:p>
            <a:pPr algn="ctr"/>
            <a:r>
              <a:rPr lang="fr-FR" sz="1950" dirty="0"/>
              <a:t>👉 Choisir la plage et préciser s’il y a un en-tête</a:t>
            </a:r>
          </a:p>
          <a:p>
            <a:pPr algn="ctr"/>
            <a:endParaRPr lang="fr-FR" sz="1950" dirty="0"/>
          </a:p>
          <a:p>
            <a:pPr algn="ctr"/>
            <a:r>
              <a:rPr lang="fr-FR" sz="1950" dirty="0"/>
              <a:t>👉 Valider</a:t>
            </a:r>
          </a:p>
          <a:p>
            <a:pPr algn="ctr"/>
            <a:endParaRPr lang="fr-FR" sz="1950" dirty="0"/>
          </a:p>
          <a:p>
            <a:pPr algn="ctr"/>
            <a:r>
              <a:rPr lang="fr-FR" sz="1950" b="1" dirty="0">
                <a:solidFill>
                  <a:srgbClr val="FFC000"/>
                </a:solidFill>
              </a:rPr>
              <a:t>OU</a:t>
            </a:r>
          </a:p>
          <a:p>
            <a:pPr algn="ctr"/>
            <a:endParaRPr lang="fr-FR" sz="1950" dirty="0"/>
          </a:p>
          <a:p>
            <a:pPr algn="ctr"/>
            <a:r>
              <a:rPr lang="fr-FR" sz="2000" dirty="0"/>
              <a:t>💡 Sélectionner la plage de données et faire</a:t>
            </a:r>
          </a:p>
          <a:p>
            <a:pPr algn="ctr"/>
            <a:r>
              <a:rPr lang="fr-FR" sz="2000" dirty="0"/>
              <a:t>CTRL + L</a:t>
            </a:r>
          </a:p>
          <a:p>
            <a:pPr algn="ctr"/>
            <a:endParaRPr lang="fr-FR" sz="2000" dirty="0"/>
          </a:p>
          <a:p>
            <a:pPr algn="ctr"/>
            <a:endParaRPr lang="fr-FR" sz="1950" dirty="0"/>
          </a:p>
          <a:p>
            <a:pPr algn="ctr"/>
            <a:endParaRPr lang="fr-FR" sz="1950" dirty="0"/>
          </a:p>
          <a:p>
            <a:pPr algn="ctr"/>
            <a:endParaRPr lang="fr-FR" sz="195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56A2AA-2052-EC6D-10F0-4AA316A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90" y="2068188"/>
            <a:ext cx="4239912" cy="316710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20DFB2D-8694-5F0F-76C4-5B0426284D0F}"/>
              </a:ext>
            </a:extLst>
          </p:cNvPr>
          <p:cNvSpPr/>
          <p:nvPr/>
        </p:nvSpPr>
        <p:spPr>
          <a:xfrm>
            <a:off x="5966343" y="2068188"/>
            <a:ext cx="363894" cy="15082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0162A74-94B1-90DB-961B-D6A7D669652E}"/>
              </a:ext>
            </a:extLst>
          </p:cNvPr>
          <p:cNvSpPr/>
          <p:nvPr/>
        </p:nvSpPr>
        <p:spPr>
          <a:xfrm>
            <a:off x="6148290" y="2228322"/>
            <a:ext cx="363894" cy="26480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AA11931-D522-24C6-4144-E2AFAB467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723" y="4249482"/>
            <a:ext cx="1935035" cy="982998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11166681-1932-0BCC-88C1-9EFE52E92C3A}"/>
              </a:ext>
            </a:extLst>
          </p:cNvPr>
          <p:cNvSpPr/>
          <p:nvPr/>
        </p:nvSpPr>
        <p:spPr>
          <a:xfrm>
            <a:off x="6148290" y="4967677"/>
            <a:ext cx="476348" cy="26480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73A9D9B-C856-6397-2589-7CC2ED2AE458}"/>
              </a:ext>
            </a:extLst>
          </p:cNvPr>
          <p:cNvSpPr/>
          <p:nvPr/>
        </p:nvSpPr>
        <p:spPr>
          <a:xfrm>
            <a:off x="5460783" y="4608580"/>
            <a:ext cx="611696" cy="2343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15AE519-3FD2-15C1-01E6-ED1F2B096CA3}"/>
              </a:ext>
            </a:extLst>
          </p:cNvPr>
          <p:cNvSpPr/>
          <p:nvPr/>
        </p:nvSpPr>
        <p:spPr>
          <a:xfrm>
            <a:off x="5465989" y="4846554"/>
            <a:ext cx="141515" cy="12382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63EBE9F-258A-2B3E-07EB-57D28516A462}"/>
              </a:ext>
            </a:extLst>
          </p:cNvPr>
          <p:cNvSpPr/>
          <p:nvPr/>
        </p:nvSpPr>
        <p:spPr>
          <a:xfrm>
            <a:off x="2240463" y="5926978"/>
            <a:ext cx="681135" cy="288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FE20308-8A6A-4C1D-30D0-B3D4DB0FCF8B}"/>
              </a:ext>
            </a:extLst>
          </p:cNvPr>
          <p:cNvSpPr/>
          <p:nvPr/>
        </p:nvSpPr>
        <p:spPr>
          <a:xfrm>
            <a:off x="3042311" y="5938335"/>
            <a:ext cx="275527" cy="288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06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72375" y="812880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681038" y="-134462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📅 Modifier un tableau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2513140" y="868324"/>
            <a:ext cx="4861789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5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1950" b="1" dirty="0">
              <a:solidFill>
                <a:srgbClr val="FFC000"/>
              </a:solidFill>
            </a:endParaRPr>
          </a:p>
          <a:p>
            <a:pPr algn="ctr"/>
            <a:endParaRPr lang="fr-FR" sz="1950" dirty="0"/>
          </a:p>
          <a:p>
            <a:pPr algn="ctr"/>
            <a:endParaRPr lang="fr-FR" sz="195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B76C945-668D-2CD8-E827-121AE01E713F}"/>
              </a:ext>
            </a:extLst>
          </p:cNvPr>
          <p:cNvGrpSpPr/>
          <p:nvPr/>
        </p:nvGrpSpPr>
        <p:grpSpPr>
          <a:xfrm>
            <a:off x="2513140" y="1328546"/>
            <a:ext cx="6966016" cy="863354"/>
            <a:chOff x="1472680" y="2092038"/>
            <a:chExt cx="8860971" cy="87712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9CF42D9-A354-73D0-C288-BD71319FA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680" y="2133617"/>
              <a:ext cx="8860971" cy="827637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0162A74-94B1-90DB-961B-D6A7D669652E}"/>
                </a:ext>
              </a:extLst>
            </p:cNvPr>
            <p:cNvSpPr/>
            <p:nvPr/>
          </p:nvSpPr>
          <p:spPr>
            <a:xfrm>
              <a:off x="8891468" y="2733454"/>
              <a:ext cx="793707" cy="23571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20DFB2D-8694-5F0F-76C4-5B0426284D0F}"/>
                </a:ext>
              </a:extLst>
            </p:cNvPr>
            <p:cNvSpPr/>
            <p:nvPr/>
          </p:nvSpPr>
          <p:spPr>
            <a:xfrm>
              <a:off x="5903164" y="2244069"/>
              <a:ext cx="2566455" cy="704208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06A6B63-5FF2-40F4-769E-4E9014850C2F}"/>
                </a:ext>
              </a:extLst>
            </p:cNvPr>
            <p:cNvSpPr/>
            <p:nvPr/>
          </p:nvSpPr>
          <p:spPr>
            <a:xfrm>
              <a:off x="5691184" y="2092038"/>
              <a:ext cx="793707" cy="23571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F091C7C-624A-19C6-1430-35283D8E4B26}"/>
                </a:ext>
              </a:extLst>
            </p:cNvPr>
            <p:cNvSpPr/>
            <p:nvPr/>
          </p:nvSpPr>
          <p:spPr>
            <a:xfrm>
              <a:off x="1472681" y="2429579"/>
              <a:ext cx="449426" cy="23571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118473" y="1192015"/>
            <a:ext cx="2228850" cy="1169551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👉</a:t>
            </a:r>
            <a:r>
              <a:rPr lang="fr-FR" sz="1400" dirty="0"/>
              <a:t> Dans l’onglet </a:t>
            </a:r>
          </a:p>
          <a:p>
            <a:pPr algn="ctr"/>
            <a:r>
              <a:rPr lang="fr-FR" sz="1400" dirty="0"/>
              <a:t>« création de tableau »</a:t>
            </a:r>
          </a:p>
          <a:p>
            <a:pPr marL="278606" indent="-278606" algn="ctr">
              <a:buFontTx/>
              <a:buChar char="-"/>
            </a:pPr>
            <a:r>
              <a:rPr lang="fr-FR" sz="1400" dirty="0"/>
              <a:t>Renommer</a:t>
            </a:r>
          </a:p>
          <a:p>
            <a:pPr marL="278606" indent="-278606" algn="ctr">
              <a:buFontTx/>
              <a:buChar char="-"/>
            </a:pPr>
            <a:r>
              <a:rPr lang="fr-FR" sz="1400" dirty="0"/>
              <a:t>Choisir les options</a:t>
            </a:r>
          </a:p>
          <a:p>
            <a:pPr marL="278606" indent="-278606" algn="ctr">
              <a:buFontTx/>
              <a:buChar char="-"/>
            </a:pPr>
            <a:r>
              <a:rPr lang="fr-FR" sz="1400" dirty="0"/>
              <a:t>Changer le style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9BEF67C-846D-8B5B-2179-440C6A861E7E}"/>
              </a:ext>
            </a:extLst>
          </p:cNvPr>
          <p:cNvCxnSpPr/>
          <p:nvPr/>
        </p:nvCxnSpPr>
        <p:spPr>
          <a:xfrm>
            <a:off x="425435" y="3109035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F3F4325E-A37F-F280-BA74-9C60B68ED353}"/>
              </a:ext>
            </a:extLst>
          </p:cNvPr>
          <p:cNvSpPr txBox="1">
            <a:spLocks/>
          </p:cNvSpPr>
          <p:nvPr/>
        </p:nvSpPr>
        <p:spPr>
          <a:xfrm>
            <a:off x="681038" y="2223247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📅 Trier un tableau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A9888E0-D3AE-D05E-D334-5184B51EA036}"/>
              </a:ext>
            </a:extLst>
          </p:cNvPr>
          <p:cNvSpPr txBox="1"/>
          <p:nvPr/>
        </p:nvSpPr>
        <p:spPr>
          <a:xfrm>
            <a:off x="2450605" y="3110682"/>
            <a:ext cx="4861789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5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1950" b="1" dirty="0">
              <a:solidFill>
                <a:srgbClr val="FFC000"/>
              </a:solidFill>
            </a:endParaRPr>
          </a:p>
          <a:p>
            <a:pPr algn="ctr"/>
            <a:endParaRPr lang="fr-FR" sz="1950" dirty="0"/>
          </a:p>
          <a:p>
            <a:pPr algn="ctr"/>
            <a:endParaRPr lang="fr-FR" sz="195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3A6FF2C-FECD-C766-A11C-5A5DCD6C282A}"/>
              </a:ext>
            </a:extLst>
          </p:cNvPr>
          <p:cNvGrpSpPr/>
          <p:nvPr/>
        </p:nvGrpSpPr>
        <p:grpSpPr>
          <a:xfrm>
            <a:off x="894836" y="4614617"/>
            <a:ext cx="1555769" cy="1811193"/>
            <a:chOff x="2296592" y="3967587"/>
            <a:chExt cx="1914792" cy="22291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A5D485A3-416C-1B8B-E6A6-DE8A181F7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6592" y="3967587"/>
              <a:ext cx="1914792" cy="2229161"/>
            </a:xfrm>
            <a:prstGeom prst="rect">
              <a:avLst/>
            </a:prstGeom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D0B13F6-61E8-9ABA-DC82-AC906E8025F2}"/>
                </a:ext>
              </a:extLst>
            </p:cNvPr>
            <p:cNvSpPr/>
            <p:nvPr/>
          </p:nvSpPr>
          <p:spPr>
            <a:xfrm>
              <a:off x="2644349" y="4056258"/>
              <a:ext cx="537390" cy="78633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F1E1A34-AB47-F37F-E466-3A6D5F287557}"/>
                </a:ext>
              </a:extLst>
            </p:cNvPr>
            <p:cNvSpPr/>
            <p:nvPr/>
          </p:nvSpPr>
          <p:spPr>
            <a:xfrm>
              <a:off x="2913043" y="5225293"/>
              <a:ext cx="977821" cy="233115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4ABA1671-4517-0B8E-EA27-5A1E2EBF50C1}"/>
              </a:ext>
            </a:extLst>
          </p:cNvPr>
          <p:cNvSpPr/>
          <p:nvPr/>
        </p:nvSpPr>
        <p:spPr>
          <a:xfrm>
            <a:off x="2814244" y="5279186"/>
            <a:ext cx="977965" cy="37510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154EBD0-7347-90DA-F585-9BD8311E6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854" y="4686662"/>
            <a:ext cx="5658044" cy="2058878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E2DA74B5-78B9-2218-FE16-B07A65BF74D1}"/>
              </a:ext>
            </a:extLst>
          </p:cNvPr>
          <p:cNvSpPr/>
          <p:nvPr/>
        </p:nvSpPr>
        <p:spPr>
          <a:xfrm>
            <a:off x="4000666" y="4978010"/>
            <a:ext cx="954118" cy="18752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26F4EDB-5624-3F0F-7D2E-17653BEC5CEF}"/>
              </a:ext>
            </a:extLst>
          </p:cNvPr>
          <p:cNvSpPr/>
          <p:nvPr/>
        </p:nvSpPr>
        <p:spPr>
          <a:xfrm>
            <a:off x="8260156" y="6504883"/>
            <a:ext cx="642029" cy="18752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C677DFE-CEA3-C447-EE11-56D0B8757282}"/>
              </a:ext>
            </a:extLst>
          </p:cNvPr>
          <p:cNvSpPr txBox="1"/>
          <p:nvPr/>
        </p:nvSpPr>
        <p:spPr>
          <a:xfrm>
            <a:off x="1739235" y="3435169"/>
            <a:ext cx="621020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💡 Il est possible de faire un tri sur plusieurs niveaux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Sélectionner le tableau</a:t>
            </a:r>
          </a:p>
          <a:p>
            <a:pPr algn="ctr"/>
            <a:r>
              <a:rPr lang="fr-FR" sz="1400" dirty="0"/>
              <a:t>👉  Cliquer sur « trier et filtrer » dans le ruban</a:t>
            </a:r>
          </a:p>
          <a:p>
            <a:pPr algn="ctr"/>
            <a:r>
              <a:rPr lang="fr-FR" sz="1400" dirty="0"/>
              <a:t>👉Cliquer sur tri personnalisé</a:t>
            </a:r>
          </a:p>
          <a:p>
            <a:pPr algn="ctr"/>
            <a:r>
              <a:rPr lang="fr-FR" sz="1400" dirty="0"/>
              <a:t>👉 Choisir vos options de tri</a:t>
            </a:r>
          </a:p>
        </p:txBody>
      </p:sp>
    </p:spTree>
    <p:extLst>
      <p:ext uri="{BB962C8B-B14F-4D97-AF65-F5344CB8AC3E}">
        <p14:creationId xmlns:p14="http://schemas.microsoft.com/office/powerpoint/2010/main" val="195267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66252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789700" y="-182957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🧾 Créer des listes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5469" y="6366474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5276726" y="1270366"/>
            <a:ext cx="4489329" cy="26776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👉 Propose des données à l’utilisateur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Evite les erreurs de frappe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Il est préférable de créer un tableau avec vos données, vous pourrez ajouter des lignes plus facilement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💡 Raccourci = CTRL + L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Vous pouvez mettre votre tableau de référence sur une autre feuille, pour « faire propre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887C8B-0F14-A9F9-C494-C23323697C89}"/>
              </a:ext>
            </a:extLst>
          </p:cNvPr>
          <p:cNvSpPr txBox="1"/>
          <p:nvPr/>
        </p:nvSpPr>
        <p:spPr>
          <a:xfrm>
            <a:off x="5905393" y="827937"/>
            <a:ext cx="2776590" cy="4424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75" dirty="0"/>
              <a:t>💡 Bon à savoir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A9536C1-4D6C-7A60-2C02-30B88A25CDF1}"/>
              </a:ext>
            </a:extLst>
          </p:cNvPr>
          <p:cNvGrpSpPr/>
          <p:nvPr/>
        </p:nvGrpSpPr>
        <p:grpSpPr>
          <a:xfrm>
            <a:off x="-2580789" y="894063"/>
            <a:ext cx="9672616" cy="3323987"/>
            <a:chOff x="-2580789" y="894063"/>
            <a:chExt cx="9672616" cy="3323987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7FAFA3C-94E7-830E-13A0-CC42FC778AFD}"/>
                </a:ext>
              </a:extLst>
            </p:cNvPr>
            <p:cNvSpPr txBox="1"/>
            <p:nvPr/>
          </p:nvSpPr>
          <p:spPr>
            <a:xfrm>
              <a:off x="-2580789" y="894063"/>
              <a:ext cx="9672616" cy="3323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C000"/>
                  </a:solidFill>
                </a:rPr>
                <a:t>Comment faire ?</a:t>
              </a:r>
            </a:p>
            <a:p>
              <a:pPr algn="ctr"/>
              <a:r>
                <a:rPr lang="fr-FR" sz="1400" dirty="0"/>
                <a:t>👉 Créer la liste des données</a:t>
              </a:r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👉 Sélectionner la zone ou la liste sera utilisable</a:t>
              </a:r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👉 Cliquer sur « Données »</a:t>
              </a:r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👉 Cliquer sur « Validation des données »</a:t>
              </a:r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ADB9BEE-CC50-3E69-3209-C3A2A97EA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52" y="2391449"/>
              <a:ext cx="3850533" cy="554151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C941558-2B5E-BC6B-BB26-285E0FDB1709}"/>
                </a:ext>
              </a:extLst>
            </p:cNvPr>
            <p:cNvSpPr/>
            <p:nvPr/>
          </p:nvSpPr>
          <p:spPr>
            <a:xfrm>
              <a:off x="299400" y="2364791"/>
              <a:ext cx="381637" cy="191265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E2663DD-D657-1C2B-F239-438C530E18AF}"/>
                </a:ext>
              </a:extLst>
            </p:cNvPr>
            <p:cNvSpPr/>
            <p:nvPr/>
          </p:nvSpPr>
          <p:spPr>
            <a:xfrm>
              <a:off x="3561226" y="2474145"/>
              <a:ext cx="381637" cy="388758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1FCC705-3D9E-C3C9-B80B-D12803416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9888" y="3033412"/>
              <a:ext cx="1557244" cy="17940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F4991393-F6E9-2C1E-7994-59311282F1A8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2339603" y="2668524"/>
              <a:ext cx="1221623" cy="65928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28EC5A46-36F6-C99E-6267-85FFF0FD7F84}"/>
                </a:ext>
              </a:extLst>
            </p:cNvPr>
            <p:cNvCxnSpPr>
              <a:cxnSpLocks/>
            </p:cNvCxnSpPr>
            <p:nvPr/>
          </p:nvCxnSpPr>
          <p:spPr>
            <a:xfrm>
              <a:off x="3830437" y="2801178"/>
              <a:ext cx="94073" cy="22711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16A8A968-F67B-81AD-07A3-6E1B93E9C069}"/>
              </a:ext>
            </a:extLst>
          </p:cNvPr>
          <p:cNvSpPr txBox="1"/>
          <p:nvPr/>
        </p:nvSpPr>
        <p:spPr>
          <a:xfrm>
            <a:off x="383702" y="3782641"/>
            <a:ext cx="370620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👉Cliquer sur « Liste »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57C1F7B-14DE-A08F-BD0D-619867366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7" y="4198813"/>
            <a:ext cx="3111537" cy="2592948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56647677-863F-38D5-5F26-A633AEF75021}"/>
              </a:ext>
            </a:extLst>
          </p:cNvPr>
          <p:cNvSpPr/>
          <p:nvPr/>
        </p:nvSpPr>
        <p:spPr>
          <a:xfrm>
            <a:off x="681037" y="4945727"/>
            <a:ext cx="1290701" cy="29777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4CD151C-43AA-96EC-05F8-B9811E44A513}"/>
              </a:ext>
            </a:extLst>
          </p:cNvPr>
          <p:cNvSpPr txBox="1"/>
          <p:nvPr/>
        </p:nvSpPr>
        <p:spPr>
          <a:xfrm>
            <a:off x="867793" y="5831988"/>
            <a:ext cx="268610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👉Renseigner la source (plage de référence, « =noms des cellules »)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8A90F94-6896-3274-4F5D-4C706481B3F5}"/>
              </a:ext>
            </a:extLst>
          </p:cNvPr>
          <p:cNvSpPr/>
          <p:nvPr/>
        </p:nvSpPr>
        <p:spPr>
          <a:xfrm>
            <a:off x="839034" y="5617396"/>
            <a:ext cx="1290701" cy="22207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B086E0C-B6C9-3C7D-9849-0804B0A27FF0}"/>
              </a:ext>
            </a:extLst>
          </p:cNvPr>
          <p:cNvSpPr/>
          <p:nvPr/>
        </p:nvSpPr>
        <p:spPr>
          <a:xfrm>
            <a:off x="2357798" y="6422258"/>
            <a:ext cx="784865" cy="225409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261BE06-85A5-7310-551E-1F305646E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98" y="5034607"/>
            <a:ext cx="1106840" cy="147063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D39C976B-A5B7-B369-9CDC-AEC513750544}"/>
              </a:ext>
            </a:extLst>
          </p:cNvPr>
          <p:cNvSpPr/>
          <p:nvPr/>
        </p:nvSpPr>
        <p:spPr>
          <a:xfrm>
            <a:off x="3185096" y="5629218"/>
            <a:ext cx="311386" cy="22207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57F0FB6-0BC7-4447-411C-9441891E7151}"/>
              </a:ext>
            </a:extLst>
          </p:cNvPr>
          <p:cNvSpPr txBox="1"/>
          <p:nvPr/>
        </p:nvSpPr>
        <p:spPr>
          <a:xfrm>
            <a:off x="2817596" y="4844327"/>
            <a:ext cx="2977574" cy="5425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63" dirty="0"/>
              <a:t>👉permet de sélectionner à la souris la plage concernée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9EA28A5-2C39-27D4-BE7F-B4F24E1B1F44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3340789" y="5257802"/>
            <a:ext cx="178307" cy="37141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16318A8-0DE8-C8C6-C40A-49D8FB8D0D0D}"/>
              </a:ext>
            </a:extLst>
          </p:cNvPr>
          <p:cNvCxnSpPr>
            <a:cxnSpLocks/>
          </p:cNvCxnSpPr>
          <p:nvPr/>
        </p:nvCxnSpPr>
        <p:spPr>
          <a:xfrm flipH="1">
            <a:off x="5021277" y="4174440"/>
            <a:ext cx="4735770" cy="23039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26C0FBA3-7ABE-020F-EB08-3E61B9BAE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188" y="4284176"/>
            <a:ext cx="1633171" cy="2128540"/>
          </a:xfrm>
          <a:prstGeom prst="rect">
            <a:avLst/>
          </a:prstGeom>
        </p:spPr>
      </p:pic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E36F6E19-D00A-C7AA-0545-F74261CCB40B}"/>
              </a:ext>
            </a:extLst>
          </p:cNvPr>
          <p:cNvSpPr/>
          <p:nvPr/>
        </p:nvSpPr>
        <p:spPr>
          <a:xfrm>
            <a:off x="5200883" y="5277308"/>
            <a:ext cx="977965" cy="37510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163D4AF-24FE-1555-59C2-85DD2E3FED3D}"/>
              </a:ext>
            </a:extLst>
          </p:cNvPr>
          <p:cNvSpPr txBox="1"/>
          <p:nvPr/>
        </p:nvSpPr>
        <p:spPr>
          <a:xfrm>
            <a:off x="5795783" y="6340248"/>
            <a:ext cx="34806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✔ Lorsque que vous cliquez sur une cellule, </a:t>
            </a:r>
          </a:p>
          <a:p>
            <a:pPr algn="ctr"/>
            <a:r>
              <a:rPr lang="fr-FR" sz="1400" dirty="0"/>
              <a:t>la liste déroulante apparaît !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794C903-09FE-A812-2128-8FD5D83BC39E}"/>
              </a:ext>
            </a:extLst>
          </p:cNvPr>
          <p:cNvSpPr/>
          <p:nvPr/>
        </p:nvSpPr>
        <p:spPr>
          <a:xfrm>
            <a:off x="8145973" y="4450951"/>
            <a:ext cx="237187" cy="22207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ED40F80E-B489-24F6-28EF-13DAF71EA7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099" y="741323"/>
            <a:ext cx="764555" cy="69709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8045837-0930-A148-BD65-221AC07E62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6406"/>
          <a:stretch/>
        </p:blipFill>
        <p:spPr>
          <a:xfrm>
            <a:off x="4102545" y="1236867"/>
            <a:ext cx="718776" cy="1141253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EB9E004-F5BF-06F7-9F9D-8457A90FA765}"/>
              </a:ext>
            </a:extLst>
          </p:cNvPr>
          <p:cNvCxnSpPr>
            <a:cxnSpLocks/>
          </p:cNvCxnSpPr>
          <p:nvPr/>
        </p:nvCxnSpPr>
        <p:spPr>
          <a:xfrm>
            <a:off x="4875716" y="1136541"/>
            <a:ext cx="0" cy="3081509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2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37249" y="901063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681036" y="11527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📊 Générer des graphiques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032784-D10A-2149-7580-D4ABB4970BEE}"/>
              </a:ext>
            </a:extLst>
          </p:cNvPr>
          <p:cNvSpPr txBox="1"/>
          <p:nvPr/>
        </p:nvSpPr>
        <p:spPr>
          <a:xfrm>
            <a:off x="-1876014" y="1256581"/>
            <a:ext cx="7859001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1400" b="1" dirty="0">
              <a:solidFill>
                <a:srgbClr val="FFC000"/>
              </a:solidFill>
            </a:endParaRPr>
          </a:p>
          <a:p>
            <a:pPr algn="ctr"/>
            <a:r>
              <a:rPr lang="fr-FR" sz="1400" b="1" dirty="0">
                <a:solidFill>
                  <a:srgbClr val="FFC000"/>
                </a:solidFill>
              </a:rPr>
              <a:t>👉</a:t>
            </a:r>
            <a:r>
              <a:rPr lang="fr-FR" sz="1400" dirty="0"/>
              <a:t> Sélectionner plage de données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Cliquer sur insertion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Cliquer sur « Graphiques recommandés »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Choisir le rendu désiré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Valider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💡 Raccourci : CTRL + Maj + Q</a:t>
            </a:r>
          </a:p>
          <a:p>
            <a:pPr algn="ctr"/>
            <a:endParaRPr lang="fr-FR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C1D608-B517-072D-06B5-C0554594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05" y="1279067"/>
            <a:ext cx="2554393" cy="240272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D2ED914-4FE1-9D1A-2F81-1E5AB232CCC8}"/>
              </a:ext>
            </a:extLst>
          </p:cNvPr>
          <p:cNvSpPr/>
          <p:nvPr/>
        </p:nvSpPr>
        <p:spPr>
          <a:xfrm>
            <a:off x="1987058" y="3895189"/>
            <a:ext cx="452594" cy="1917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A6DB9C8-31CD-1E79-E0ED-8BE8776E88FE}"/>
              </a:ext>
            </a:extLst>
          </p:cNvPr>
          <p:cNvSpPr/>
          <p:nvPr/>
        </p:nvSpPr>
        <p:spPr>
          <a:xfrm>
            <a:off x="2534052" y="3895189"/>
            <a:ext cx="296612" cy="1917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8051941-EB69-76CF-E838-43095C595171}"/>
              </a:ext>
            </a:extLst>
          </p:cNvPr>
          <p:cNvSpPr/>
          <p:nvPr/>
        </p:nvSpPr>
        <p:spPr>
          <a:xfrm>
            <a:off x="2955470" y="3895189"/>
            <a:ext cx="233003" cy="1917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65C45F-5015-AAEE-16F1-B93034870213}"/>
              </a:ext>
            </a:extLst>
          </p:cNvPr>
          <p:cNvSpPr txBox="1"/>
          <p:nvPr/>
        </p:nvSpPr>
        <p:spPr>
          <a:xfrm>
            <a:off x="-2893641" y="4284376"/>
            <a:ext cx="9672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👉 </a:t>
            </a:r>
            <a:r>
              <a:rPr lang="fr-FR" sz="1400" dirty="0"/>
              <a:t>vous pouvez modifier votre graphique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B62DB6-409C-BCB9-2B83-270FD6506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10" y="4699146"/>
            <a:ext cx="5075708" cy="55417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C82B078-7721-7821-F129-ACEFB04B0494}"/>
              </a:ext>
            </a:extLst>
          </p:cNvPr>
          <p:cNvSpPr txBox="1"/>
          <p:nvPr/>
        </p:nvSpPr>
        <p:spPr>
          <a:xfrm>
            <a:off x="-2258748" y="5425044"/>
            <a:ext cx="9672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👉 </a:t>
            </a:r>
            <a:r>
              <a:rPr lang="fr-FR" sz="1400" dirty="0"/>
              <a:t>vous pouvez ajouter des éléments dans votre graphique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D560648-961C-A025-ADD1-1BD9DF4703A6}"/>
              </a:ext>
            </a:extLst>
          </p:cNvPr>
          <p:cNvSpPr txBox="1"/>
          <p:nvPr/>
        </p:nvSpPr>
        <p:spPr>
          <a:xfrm>
            <a:off x="3230763" y="6317863"/>
            <a:ext cx="63446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💡 « La table de données » met les informations du tableau dans votre graphique</a:t>
            </a:r>
          </a:p>
          <a:p>
            <a:pPr algn="ctr"/>
            <a:r>
              <a:rPr lang="fr-FR" sz="1400" dirty="0"/>
              <a:t>Utile si vos données sont sur une autre feuille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3C695F5-A8AF-7A01-9536-5C40A418E127}"/>
              </a:ext>
            </a:extLst>
          </p:cNvPr>
          <p:cNvGrpSpPr/>
          <p:nvPr/>
        </p:nvGrpSpPr>
        <p:grpSpPr>
          <a:xfrm>
            <a:off x="5959163" y="3857600"/>
            <a:ext cx="1189647" cy="2479507"/>
            <a:chOff x="2600713" y="3179750"/>
            <a:chExt cx="1667108" cy="321037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3BBAF4F-8E14-7DE9-92F7-84A8CCB96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0713" y="3179750"/>
              <a:ext cx="1667108" cy="3210373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D34A247-618E-CD9E-7FD0-887F4FA773CE}"/>
                </a:ext>
              </a:extLst>
            </p:cNvPr>
            <p:cNvSpPr/>
            <p:nvPr/>
          </p:nvSpPr>
          <p:spPr>
            <a:xfrm>
              <a:off x="2647950" y="4791075"/>
              <a:ext cx="1295400" cy="2667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930FE30-F56A-2273-B12B-7A9A27882DEB}"/>
              </a:ext>
            </a:extLst>
          </p:cNvPr>
          <p:cNvCxnSpPr>
            <a:cxnSpLocks/>
          </p:cNvCxnSpPr>
          <p:nvPr/>
        </p:nvCxnSpPr>
        <p:spPr>
          <a:xfrm flipV="1">
            <a:off x="4809211" y="5194737"/>
            <a:ext cx="1173776" cy="41400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7649C5-02C4-1F31-8F26-3AD3552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</p:spTree>
    <p:extLst>
      <p:ext uri="{BB962C8B-B14F-4D97-AF65-F5344CB8AC3E}">
        <p14:creationId xmlns:p14="http://schemas.microsoft.com/office/powerpoint/2010/main" val="91522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803235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118610" y="1378956"/>
            <a:ext cx="3668779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75" dirty="0"/>
              <a:t>Comment ça marche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789700" y="-22809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➗ Les tableaux croisés dynamiques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A65D73-973E-E583-4D87-5F1E837A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32" y="2003499"/>
            <a:ext cx="2383900" cy="224509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2862690" y="1809454"/>
            <a:ext cx="408081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0" dirty="0"/>
              <a:t>👉 Je sélectionne mon tableau</a:t>
            </a:r>
          </a:p>
          <a:p>
            <a:endParaRPr lang="fr-FR" sz="1950" dirty="0"/>
          </a:p>
          <a:p>
            <a:r>
              <a:rPr lang="fr-FR" sz="1950" dirty="0"/>
              <a:t>👉 je clique sur insertion</a:t>
            </a:r>
          </a:p>
          <a:p>
            <a:endParaRPr lang="fr-FR" sz="1950" dirty="0"/>
          </a:p>
          <a:p>
            <a:r>
              <a:rPr lang="fr-FR" sz="1950" dirty="0"/>
              <a:t>👉 Puis sur tableau croisé dynamique</a:t>
            </a:r>
          </a:p>
          <a:p>
            <a:endParaRPr lang="fr-FR" sz="1950" dirty="0"/>
          </a:p>
          <a:p>
            <a:r>
              <a:rPr lang="fr-FR" sz="1950" dirty="0"/>
              <a:t>👉 je peux nommer mon tableau</a:t>
            </a:r>
          </a:p>
          <a:p>
            <a:endParaRPr lang="fr-FR" sz="1950" dirty="0"/>
          </a:p>
          <a:p>
            <a:r>
              <a:rPr lang="fr-FR" sz="1950" dirty="0"/>
              <a:t>👉 Je choisis son emplacement</a:t>
            </a:r>
          </a:p>
          <a:p>
            <a:endParaRPr lang="fr-FR" sz="1950" dirty="0"/>
          </a:p>
          <a:p>
            <a:r>
              <a:rPr lang="fr-FR" sz="1950" dirty="0"/>
              <a:t>👉 Je valide !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97AEA07-E8FA-778C-293C-B691DC20B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828" y="3535965"/>
            <a:ext cx="3289561" cy="1888595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CC108CE-9FF4-A190-1971-8C64C6F74881}"/>
              </a:ext>
            </a:extLst>
          </p:cNvPr>
          <p:cNvCxnSpPr>
            <a:cxnSpLocks/>
          </p:cNvCxnSpPr>
          <p:nvPr/>
        </p:nvCxnSpPr>
        <p:spPr>
          <a:xfrm>
            <a:off x="6352981" y="3811847"/>
            <a:ext cx="955221" cy="20469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EF3C776-05DF-BBAC-6DCD-0189C5A6679F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171033" y="4395593"/>
            <a:ext cx="353795" cy="8466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3DE3EF24-27B2-DA05-C8B6-5034A7DC82A9}"/>
              </a:ext>
            </a:extLst>
          </p:cNvPr>
          <p:cNvSpPr/>
          <p:nvPr/>
        </p:nvSpPr>
        <p:spPr>
          <a:xfrm>
            <a:off x="1053776" y="1985465"/>
            <a:ext cx="545841" cy="12821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DF425C2-DFC9-CA95-0871-7D19C244ECAE}"/>
              </a:ext>
            </a:extLst>
          </p:cNvPr>
          <p:cNvSpPr/>
          <p:nvPr/>
        </p:nvSpPr>
        <p:spPr>
          <a:xfrm>
            <a:off x="348731" y="2184506"/>
            <a:ext cx="545841" cy="4901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B23167C-3B04-A467-F0DA-AC23529838F0}"/>
              </a:ext>
            </a:extLst>
          </p:cNvPr>
          <p:cNvSpPr/>
          <p:nvPr/>
        </p:nvSpPr>
        <p:spPr>
          <a:xfrm>
            <a:off x="7198285" y="3916681"/>
            <a:ext cx="1008290" cy="20469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28A589-52B6-0DB5-D55E-8F13CA626671}"/>
              </a:ext>
            </a:extLst>
          </p:cNvPr>
          <p:cNvSpPr/>
          <p:nvPr/>
        </p:nvSpPr>
        <p:spPr>
          <a:xfrm>
            <a:off x="6566749" y="4350912"/>
            <a:ext cx="1294875" cy="3391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17BC1BB-B3E4-7092-1090-8BAABD851458}"/>
              </a:ext>
            </a:extLst>
          </p:cNvPr>
          <p:cNvSpPr/>
          <p:nvPr/>
        </p:nvSpPr>
        <p:spPr>
          <a:xfrm>
            <a:off x="8574249" y="5219869"/>
            <a:ext cx="518044" cy="20469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408746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6" y="918913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2139260" y="1235025"/>
            <a:ext cx="6186196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75" dirty="0"/>
              <a:t>Comment modifier un tableau croisé dynamique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789699" y="-45106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➗ Les tableaux croisés dynamiques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 - Niveau 2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681037" y="2103119"/>
            <a:ext cx="408081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0" dirty="0"/>
              <a:t>👉 Je clique dans mon TCD</a:t>
            </a:r>
          </a:p>
          <a:p>
            <a:endParaRPr lang="fr-FR" sz="1950" dirty="0"/>
          </a:p>
          <a:p>
            <a:r>
              <a:rPr lang="fr-FR" sz="1950" dirty="0"/>
              <a:t>👉 Dans le volet de droite, je sélectionne les valeurs du tableau que je souhaite faire apparaître</a:t>
            </a:r>
          </a:p>
          <a:p>
            <a:endParaRPr lang="fr-FR" sz="1950" dirty="0"/>
          </a:p>
          <a:p>
            <a:r>
              <a:rPr lang="fr-FR" sz="1950" dirty="0"/>
              <a:t>👉 Je peux modifier à tout moment les données que je souhaite faire ressortir</a:t>
            </a:r>
          </a:p>
          <a:p>
            <a:endParaRPr lang="fr-FR" sz="1950" dirty="0"/>
          </a:p>
          <a:p>
            <a:r>
              <a:rPr lang="fr-FR" sz="1950" dirty="0"/>
              <a:t>👉 Je clique sur mettre à jour !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DA0C89-EEF1-2F9A-D63B-225FC05A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1867656"/>
            <a:ext cx="2678089" cy="3846851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B17BC1BB-B3E4-7092-1090-8BAABD851458}"/>
              </a:ext>
            </a:extLst>
          </p:cNvPr>
          <p:cNvSpPr/>
          <p:nvPr/>
        </p:nvSpPr>
        <p:spPr>
          <a:xfrm>
            <a:off x="6883659" y="5479045"/>
            <a:ext cx="682301" cy="2354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C69C7CC-62D0-4A0B-5BDF-15D993166B15}"/>
              </a:ext>
            </a:extLst>
          </p:cNvPr>
          <p:cNvCxnSpPr>
            <a:cxnSpLocks/>
          </p:cNvCxnSpPr>
          <p:nvPr/>
        </p:nvCxnSpPr>
        <p:spPr>
          <a:xfrm>
            <a:off x="4548674" y="3228100"/>
            <a:ext cx="512989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02FDE33-26D5-D55D-703B-651AA9FC2562}"/>
              </a:ext>
            </a:extLst>
          </p:cNvPr>
          <p:cNvCxnSpPr>
            <a:cxnSpLocks/>
          </p:cNvCxnSpPr>
          <p:nvPr/>
        </p:nvCxnSpPr>
        <p:spPr>
          <a:xfrm>
            <a:off x="4336402" y="4327364"/>
            <a:ext cx="725260" cy="60649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701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4585</TotalTime>
  <Words>1059</Words>
  <Application>Microsoft Office PowerPoint</Application>
  <PresentationFormat>Format A4 (210 x 297 mm)</PresentationFormat>
  <Paragraphs>221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📈 Les tableurs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58</cp:revision>
  <cp:lastPrinted>2022-01-14T15:24:45Z</cp:lastPrinted>
  <dcterms:created xsi:type="dcterms:W3CDTF">2021-12-15T13:49:53Z</dcterms:created>
  <dcterms:modified xsi:type="dcterms:W3CDTF">2023-03-16T20:54:44Z</dcterms:modified>
</cp:coreProperties>
</file>